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Cinzel"/>
      <p:regular r:id="rId41"/>
      <p:bold r:id="rId42"/>
    </p:embeddedFont>
    <p:embeddedFont>
      <p:font typeface="Cinzel Medium"/>
      <p:regular r:id="rId43"/>
      <p:bold r:id="rId44"/>
    </p:embeddedFont>
    <p:embeddedFont>
      <p:font typeface="Gill Sans"/>
      <p:regular r:id="rId45"/>
      <p:bold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Cinzel-bold.fntdata"/><Relationship Id="rId41" Type="http://schemas.openxmlformats.org/officeDocument/2006/relationships/font" Target="fonts/Cinzel-regular.fntdata"/><Relationship Id="rId22" Type="http://schemas.openxmlformats.org/officeDocument/2006/relationships/slide" Target="slides/slide17.xml"/><Relationship Id="rId44" Type="http://schemas.openxmlformats.org/officeDocument/2006/relationships/font" Target="fonts/CinzelMedium-bold.fntdata"/><Relationship Id="rId21" Type="http://schemas.openxmlformats.org/officeDocument/2006/relationships/slide" Target="slides/slide16.xml"/><Relationship Id="rId43" Type="http://schemas.openxmlformats.org/officeDocument/2006/relationships/font" Target="fonts/CinzelMedium-regular.fntdata"/><Relationship Id="rId24" Type="http://schemas.openxmlformats.org/officeDocument/2006/relationships/slide" Target="slides/slide19.xml"/><Relationship Id="rId46" Type="http://schemas.openxmlformats.org/officeDocument/2006/relationships/font" Target="fonts/GillSans-bold.fntdata"/><Relationship Id="rId23" Type="http://schemas.openxmlformats.org/officeDocument/2006/relationships/slide" Target="slides/slide18.xml"/><Relationship Id="rId45" Type="http://schemas.openxmlformats.org/officeDocument/2006/relationships/font" Target="fonts/GillSa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e6d70e691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e6d70e691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e6ed190a3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e6ed190a3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e6d70e6916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e6d70e6916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97% accuracy…. Buttttt we wanted 100%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Piece Hiding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Piece Overshooting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e6d70e6916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e6d70e6916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e6d70e6916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e6d70e6916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Ending in failure :( ?! Or not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e6e4db4b7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e6e4db4b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Ending in failure :( ?! Or not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e6e4db4b7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e6e4db4b7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Ending in failure :( ?! Or not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db78f9b4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db78f9b4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Ending in failure :( ?! Or not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db78f9b4c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db78f9b4c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Ending in failure :( ?! Or not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e6ed190a30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e6ed190a30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e6b4cffdfa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e6b4cffdfa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e6b4cffdf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e6b4cffdf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db78f9b4c8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db78f9b4c8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db78f9b4c8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db78f9b4c8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e6b4cffdf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e6b4cffdf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db78f9b4c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db78f9b4c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6d70e691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e6d70e691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e6d70e6916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e6d70e6916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e6d70e6916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e6d70e6916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e6b4cffdf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e6b4cffdf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e6d70e6916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e6d70e6916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d9d76125ee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d9d76125ee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d9d76125e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d9d76125e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e6d70e691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e6d70e691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db78f9b4c8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db78f9b4c8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e6d70e691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e6d70e691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e6d70e691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e6d70e691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e6d70e6916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e6d70e6916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db78f9b4c8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db78f9b4c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97% accuracy…. Buttttt we wanted 100%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Piece Hiding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Piece Overshooting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e6b4cffdf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e6b4cffdf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e6ed190a3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e6ed190a3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e6ed190a3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e6ed190a3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e6d70e6916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e6d70e6916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e6d70e6916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e6d70e6916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e6ed190a3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e6ed190a3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hyperlink" Target="http://drive.google.com/file/d/1UODuCJB4hZiu1KZUw0HJPXZToSZF-NR0/view" TargetMode="External"/><Relationship Id="rId5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2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Relationship Id="rId5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Relationship Id="rId4" Type="http://schemas.openxmlformats.org/officeDocument/2006/relationships/image" Target="../media/image35.jpg"/><Relationship Id="rId5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33.jpg"/><Relationship Id="rId6" Type="http://schemas.openxmlformats.org/officeDocument/2006/relationships/image" Target="../media/image2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4.jpg"/><Relationship Id="rId5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6.jpg"/><Relationship Id="rId5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C273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6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 amt="63000"/>
          </a:blip>
          <a:srcRect b="1057" l="0" r="12937" t="1057"/>
          <a:stretch/>
        </p:blipFill>
        <p:spPr>
          <a:xfrm>
            <a:off x="4574875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8" y="880006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>
                <a:latin typeface="Cinzel"/>
                <a:ea typeface="Cinzel"/>
                <a:cs typeface="Cinzel"/>
                <a:sym typeface="Cinzel"/>
              </a:rPr>
              <a:t>Video Chess Tracking</a:t>
            </a:r>
            <a:endParaRPr b="1" sz="5600"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045756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rPr>
              <a:t>Dominic Lagona</a:t>
            </a:r>
            <a:endParaRPr b="1">
              <a:solidFill>
                <a:schemeClr val="dk1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58" name="Google Shape;58;p13" title="roo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596" y="1748550"/>
            <a:ext cx="1646400" cy="16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 title="rook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9004" y="1748550"/>
            <a:ext cx="1646400" cy="16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Piece Bleeding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0" name="Google Shape;140;p22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2-8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41" name="Google Shape;1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5496" y="1161288"/>
            <a:ext cx="3493008" cy="3493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3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Full Runs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49" name="Google Shape;149;p23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2-8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0" name="Google Shape;150;p23" title="LiveRun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8976" y="1027026"/>
            <a:ext cx="6766061" cy="3580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4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Project Subcategories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8" name="Google Shape;158;p24"/>
          <p:cNvSpPr txBox="1"/>
          <p:nvPr>
            <p:ph idx="1" type="body"/>
          </p:nvPr>
        </p:nvSpPr>
        <p:spPr>
          <a:xfrm>
            <a:off x="311700" y="1419200"/>
            <a:ext cx="6326400" cy="30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Calibration</a:t>
            </a:r>
            <a:b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Move Tracking</a:t>
            </a:r>
            <a:b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Determining Good vs Bad Frames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59" name="Google Shape;159;p24"/>
          <p:cNvSpPr txBox="1"/>
          <p:nvPr>
            <p:ph idx="1" type="body"/>
          </p:nvPr>
        </p:nvSpPr>
        <p:spPr>
          <a:xfrm>
            <a:off x="4638575" y="1419200"/>
            <a:ext cx="3401100" cy="30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Building An App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60" name="Google Shape;160;p24"/>
          <p:cNvCxnSpPr/>
          <p:nvPr/>
        </p:nvCxnSpPr>
        <p:spPr>
          <a:xfrm>
            <a:off x="829675" y="1767250"/>
            <a:ext cx="18105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24"/>
          <p:cNvCxnSpPr/>
          <p:nvPr/>
        </p:nvCxnSpPr>
        <p:spPr>
          <a:xfrm flipH="1" rot="10800000">
            <a:off x="829675" y="2741925"/>
            <a:ext cx="2308200" cy="1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p24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 9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5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Why We Need To Determine Frames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0" name="Google Shape;170;p25"/>
          <p:cNvSpPr txBox="1"/>
          <p:nvPr>
            <p:ph type="title"/>
          </p:nvPr>
        </p:nvSpPr>
        <p:spPr>
          <a:xfrm>
            <a:off x="8078375" y="4748875"/>
            <a:ext cx="10656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9-11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1" name="Google Shape;171;p25" title="IMG_389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400" y="1855775"/>
            <a:ext cx="2477928" cy="178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9675" y="1855784"/>
            <a:ext cx="2284150" cy="178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9925" y="1855775"/>
            <a:ext cx="2284150" cy="178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6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Good vs Bad Frames Using Pixel Detection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1" name="Google Shape;181;p26"/>
          <p:cNvSpPr txBox="1"/>
          <p:nvPr>
            <p:ph type="title"/>
          </p:nvPr>
        </p:nvSpPr>
        <p:spPr>
          <a:xfrm>
            <a:off x="8078375" y="4748875"/>
            <a:ext cx="10656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9-11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2" name="Google Shape;182;p26" title="IMG_389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1963" y="1198500"/>
            <a:ext cx="5060067" cy="363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/>
          <p:nvPr/>
        </p:nvSpPr>
        <p:spPr>
          <a:xfrm>
            <a:off x="5712775" y="2636650"/>
            <a:ext cx="582600" cy="42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6"/>
          <p:cNvSpPr/>
          <p:nvPr/>
        </p:nvSpPr>
        <p:spPr>
          <a:xfrm>
            <a:off x="6291584" y="2631944"/>
            <a:ext cx="582600" cy="42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6"/>
          <p:cNvSpPr/>
          <p:nvPr/>
        </p:nvSpPr>
        <p:spPr>
          <a:xfrm>
            <a:off x="6279580" y="3042693"/>
            <a:ext cx="582600" cy="42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6"/>
          <p:cNvSpPr/>
          <p:nvPr/>
        </p:nvSpPr>
        <p:spPr>
          <a:xfrm>
            <a:off x="5710951" y="3042693"/>
            <a:ext cx="582600" cy="42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6"/>
          <p:cNvSpPr/>
          <p:nvPr/>
        </p:nvSpPr>
        <p:spPr>
          <a:xfrm>
            <a:off x="6279580" y="3458922"/>
            <a:ext cx="582600" cy="42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6"/>
          <p:cNvSpPr/>
          <p:nvPr/>
        </p:nvSpPr>
        <p:spPr>
          <a:xfrm>
            <a:off x="5705210" y="3476407"/>
            <a:ext cx="582600" cy="42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6"/>
          <p:cNvSpPr/>
          <p:nvPr/>
        </p:nvSpPr>
        <p:spPr>
          <a:xfrm>
            <a:off x="2885810" y="3423693"/>
            <a:ext cx="582600" cy="42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6"/>
          <p:cNvSpPr/>
          <p:nvPr/>
        </p:nvSpPr>
        <p:spPr>
          <a:xfrm>
            <a:off x="2885810" y="3828179"/>
            <a:ext cx="582600" cy="42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2885810" y="4261893"/>
            <a:ext cx="582600" cy="42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7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Good vs Bad Frames Using Pixel Detection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99" name="Google Shape;199;p27"/>
          <p:cNvSpPr txBox="1"/>
          <p:nvPr>
            <p:ph type="title"/>
          </p:nvPr>
        </p:nvSpPr>
        <p:spPr>
          <a:xfrm>
            <a:off x="8078375" y="4748875"/>
            <a:ext cx="10656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9-11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0" name="Google Shape;2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9112" y="1197864"/>
            <a:ext cx="5056632" cy="363931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7"/>
          <p:cNvSpPr/>
          <p:nvPr/>
        </p:nvSpPr>
        <p:spPr>
          <a:xfrm>
            <a:off x="5839202" y="1671093"/>
            <a:ext cx="582600" cy="42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7"/>
          <p:cNvSpPr/>
          <p:nvPr/>
        </p:nvSpPr>
        <p:spPr>
          <a:xfrm>
            <a:off x="6444093" y="2105176"/>
            <a:ext cx="582600" cy="42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8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Panic Time?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0" name="Google Shape;210;p28"/>
          <p:cNvSpPr txBox="1"/>
          <p:nvPr>
            <p:ph type="title"/>
          </p:nvPr>
        </p:nvSpPr>
        <p:spPr>
          <a:xfrm>
            <a:off x="8078375" y="4748875"/>
            <a:ext cx="10656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 12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11" name="Google Shape;211;p28"/>
          <p:cNvSpPr/>
          <p:nvPr/>
        </p:nvSpPr>
        <p:spPr>
          <a:xfrm>
            <a:off x="5839202" y="1671093"/>
            <a:ext cx="582600" cy="42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8"/>
          <p:cNvSpPr/>
          <p:nvPr/>
        </p:nvSpPr>
        <p:spPr>
          <a:xfrm>
            <a:off x="6444093" y="2105176"/>
            <a:ext cx="582600" cy="420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400" y="1224586"/>
            <a:ext cx="7969199" cy="31650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28"/>
          <p:cNvCxnSpPr/>
          <p:nvPr/>
        </p:nvCxnSpPr>
        <p:spPr>
          <a:xfrm>
            <a:off x="2585850" y="1214239"/>
            <a:ext cx="4791300" cy="31707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5" name="Google Shape;215;p28"/>
          <p:cNvCxnSpPr/>
          <p:nvPr/>
        </p:nvCxnSpPr>
        <p:spPr>
          <a:xfrm flipH="1" rot="10800000">
            <a:off x="2585850" y="1273039"/>
            <a:ext cx="4791300" cy="3135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9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9"/>
          <p:cNvSpPr txBox="1"/>
          <p:nvPr>
            <p:ph idx="1" type="body"/>
          </p:nvPr>
        </p:nvSpPr>
        <p:spPr>
          <a:xfrm>
            <a:off x="464100" y="1495400"/>
            <a:ext cx="6984300" cy="30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Robust App</a:t>
            </a:r>
            <a:b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As Little Human Interaction as Possible</a:t>
            </a:r>
            <a:b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b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Autonomous</a:t>
            </a: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3" name="Google Shape;223;p2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Initial Goals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4" name="Google Shape;224;p29"/>
          <p:cNvSpPr txBox="1"/>
          <p:nvPr>
            <p:ph type="title"/>
          </p:nvPr>
        </p:nvSpPr>
        <p:spPr>
          <a:xfrm>
            <a:off x="8078375" y="4748875"/>
            <a:ext cx="10656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 12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0"/>
          <p:cNvPicPr preferRelativeResize="0"/>
          <p:nvPr/>
        </p:nvPicPr>
        <p:blipFill rotWithShape="1">
          <a:blip r:embed="rId3">
            <a:alphaModFix amt="4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 rotWithShape="1">
          <a:blip r:embed="rId3">
            <a:alphaModFix amt="4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0"/>
          <p:cNvSpPr/>
          <p:nvPr/>
        </p:nvSpPr>
        <p:spPr>
          <a:xfrm>
            <a:off x="137700" y="2085275"/>
            <a:ext cx="8868595" cy="9729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dk1"/>
                </a:solidFill>
                <a:latin typeface="Gill Sans"/>
              </a:rPr>
              <a:t>Convolutional Neural Net!</a:t>
            </a:r>
          </a:p>
        </p:txBody>
      </p:sp>
      <p:sp>
        <p:nvSpPr>
          <p:cNvPr id="232" name="Google Shape;232;p30"/>
          <p:cNvSpPr txBox="1"/>
          <p:nvPr>
            <p:ph type="title"/>
          </p:nvPr>
        </p:nvSpPr>
        <p:spPr>
          <a:xfrm>
            <a:off x="8078375" y="4748875"/>
            <a:ext cx="10656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 13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1"/>
          <p:cNvPicPr preferRelativeResize="0"/>
          <p:nvPr/>
        </p:nvPicPr>
        <p:blipFill rotWithShape="1">
          <a:blip r:embed="rId3">
            <a:alphaModFix amt="4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3">
            <a:alphaModFix amt="4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Data Collection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40" name="Google Shape;240;p31"/>
          <p:cNvPicPr preferRelativeResize="0"/>
          <p:nvPr/>
        </p:nvPicPr>
        <p:blipFill rotWithShape="1">
          <a:blip r:embed="rId4">
            <a:alphaModFix/>
          </a:blip>
          <a:srcRect b="0" l="19679" r="0" t="4816"/>
          <a:stretch/>
        </p:blipFill>
        <p:spPr>
          <a:xfrm>
            <a:off x="4805075" y="1284612"/>
            <a:ext cx="4034124" cy="260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5" y="1267313"/>
            <a:ext cx="4034125" cy="260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/>
          <p:nvPr/>
        </p:nvSpPr>
        <p:spPr>
          <a:xfrm>
            <a:off x="1015788" y="4155500"/>
            <a:ext cx="7112406" cy="53622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dk1"/>
                </a:solidFill>
                <a:latin typeface="Gill Sans"/>
              </a:rPr>
              <a:t>Hands vs No Hands</a:t>
            </a:r>
          </a:p>
        </p:txBody>
      </p:sp>
      <p:sp>
        <p:nvSpPr>
          <p:cNvPr id="243" name="Google Shape;243;p31"/>
          <p:cNvSpPr txBox="1"/>
          <p:nvPr>
            <p:ph type="title"/>
          </p:nvPr>
        </p:nvSpPr>
        <p:spPr>
          <a:xfrm>
            <a:off x="8078375" y="4748875"/>
            <a:ext cx="10656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 13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02E2B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10738" t="14894"/>
          <a:stretch/>
        </p:blipFill>
        <p:spPr>
          <a:xfrm>
            <a:off x="0" y="375150"/>
            <a:ext cx="9144001" cy="46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500">
        <p:fade thruBlk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2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2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Project Subcategories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1" name="Google Shape;251;p32"/>
          <p:cNvSpPr txBox="1"/>
          <p:nvPr>
            <p:ph idx="1" type="body"/>
          </p:nvPr>
        </p:nvSpPr>
        <p:spPr>
          <a:xfrm>
            <a:off x="311700" y="1419200"/>
            <a:ext cx="6326400" cy="30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Calibration</a:t>
            </a:r>
            <a:b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Move Tracking</a:t>
            </a:r>
            <a:b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Determining Good vs Bad Frames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2" name="Google Shape;252;p32"/>
          <p:cNvSpPr txBox="1"/>
          <p:nvPr>
            <p:ph idx="1" type="body"/>
          </p:nvPr>
        </p:nvSpPr>
        <p:spPr>
          <a:xfrm>
            <a:off x="4638575" y="1419200"/>
            <a:ext cx="3401100" cy="30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Building An App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253" name="Google Shape;253;p32"/>
          <p:cNvCxnSpPr/>
          <p:nvPr/>
        </p:nvCxnSpPr>
        <p:spPr>
          <a:xfrm>
            <a:off x="829675" y="1767250"/>
            <a:ext cx="18105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" name="Google Shape;254;p32"/>
          <p:cNvCxnSpPr/>
          <p:nvPr/>
        </p:nvCxnSpPr>
        <p:spPr>
          <a:xfrm flipH="1" rot="10800000">
            <a:off x="829675" y="2741925"/>
            <a:ext cx="2308200" cy="1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32"/>
          <p:cNvCxnSpPr/>
          <p:nvPr/>
        </p:nvCxnSpPr>
        <p:spPr>
          <a:xfrm>
            <a:off x="829675" y="3699716"/>
            <a:ext cx="5245800" cy="12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6" name="Google Shape;256;p32"/>
          <p:cNvSpPr txBox="1"/>
          <p:nvPr>
            <p:ph type="title"/>
          </p:nvPr>
        </p:nvSpPr>
        <p:spPr>
          <a:xfrm>
            <a:off x="8078375" y="4748875"/>
            <a:ext cx="10656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 14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3"/>
          <p:cNvPicPr preferRelativeResize="0"/>
          <p:nvPr/>
        </p:nvPicPr>
        <p:blipFill rotWithShape="1">
          <a:blip r:embed="rId3">
            <a:alphaModFix amt="4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/>
          <p:cNvPicPr preferRelativeResize="0"/>
          <p:nvPr/>
        </p:nvPicPr>
        <p:blipFill rotWithShape="1">
          <a:blip r:embed="rId3">
            <a:alphaModFix amt="4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How my Data Communicates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64" name="Google Shape;264;p33"/>
          <p:cNvSpPr/>
          <p:nvPr/>
        </p:nvSpPr>
        <p:spPr>
          <a:xfrm>
            <a:off x="3947250" y="1952100"/>
            <a:ext cx="1249500" cy="12393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rPr>
              <a:t>Server</a:t>
            </a:r>
            <a:endParaRPr>
              <a:solidFill>
                <a:schemeClr val="dk1"/>
              </a:solidFill>
              <a:latin typeface="Cinzel Medium"/>
              <a:ea typeface="Cinzel Medium"/>
              <a:cs typeface="Cinzel Medium"/>
              <a:sym typeface="Cinzel Medium"/>
            </a:endParaRPr>
          </a:p>
        </p:txBody>
      </p:sp>
      <p:sp>
        <p:nvSpPr>
          <p:cNvPr id="265" name="Google Shape;265;p33"/>
          <p:cNvSpPr/>
          <p:nvPr/>
        </p:nvSpPr>
        <p:spPr>
          <a:xfrm>
            <a:off x="1183550" y="1274100"/>
            <a:ext cx="1409700" cy="1108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rPr>
              <a:t>Calibration Page</a:t>
            </a:r>
            <a:endParaRPr>
              <a:solidFill>
                <a:schemeClr val="dk1"/>
              </a:solidFill>
              <a:latin typeface="Cinzel Medium"/>
              <a:ea typeface="Cinzel Medium"/>
              <a:cs typeface="Cinzel Medium"/>
              <a:sym typeface="Cinzel Medium"/>
            </a:endParaRPr>
          </a:p>
        </p:txBody>
      </p:sp>
      <p:sp>
        <p:nvSpPr>
          <p:cNvPr id="266" name="Google Shape;266;p33"/>
          <p:cNvSpPr/>
          <p:nvPr/>
        </p:nvSpPr>
        <p:spPr>
          <a:xfrm>
            <a:off x="1183550" y="2798100"/>
            <a:ext cx="1409700" cy="1108200"/>
          </a:xfrm>
          <a:prstGeom prst="rect">
            <a:avLst/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rPr>
              <a:t>Game</a:t>
            </a:r>
            <a:endParaRPr>
              <a:solidFill>
                <a:schemeClr val="dk1"/>
              </a:solidFill>
              <a:latin typeface="Cinzel Medium"/>
              <a:ea typeface="Cinzel Medium"/>
              <a:cs typeface="Cinzel Medium"/>
              <a:sym typeface="Cinzel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rPr>
              <a:t>Page</a:t>
            </a:r>
            <a:endParaRPr>
              <a:solidFill>
                <a:schemeClr val="dk1"/>
              </a:solidFill>
              <a:latin typeface="Cinzel Medium"/>
              <a:ea typeface="Cinzel Medium"/>
              <a:cs typeface="Cinzel Medium"/>
              <a:sym typeface="Cinzel Medium"/>
            </a:endParaRPr>
          </a:p>
        </p:txBody>
      </p:sp>
      <p:cxnSp>
        <p:nvCxnSpPr>
          <p:cNvPr id="267" name="Google Shape;267;p33"/>
          <p:cNvCxnSpPr/>
          <p:nvPr/>
        </p:nvCxnSpPr>
        <p:spPr>
          <a:xfrm>
            <a:off x="2767375" y="1898850"/>
            <a:ext cx="1055100" cy="471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68" name="Google Shape;268;p33"/>
          <p:cNvCxnSpPr/>
          <p:nvPr/>
        </p:nvCxnSpPr>
        <p:spPr>
          <a:xfrm flipH="1" rot="10800000">
            <a:off x="2742700" y="2839875"/>
            <a:ext cx="1055100" cy="471300"/>
          </a:xfrm>
          <a:prstGeom prst="straightConnector1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269" name="Google Shape;269;p33"/>
          <p:cNvSpPr/>
          <p:nvPr/>
        </p:nvSpPr>
        <p:spPr>
          <a:xfrm>
            <a:off x="6425375" y="2017650"/>
            <a:ext cx="1409700" cy="11082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rPr>
              <a:t>Hand Detection Logic</a:t>
            </a:r>
            <a:endParaRPr>
              <a:solidFill>
                <a:schemeClr val="dk1"/>
              </a:solidFill>
              <a:latin typeface="Cinzel Medium"/>
              <a:ea typeface="Cinzel Medium"/>
              <a:cs typeface="Cinzel Medium"/>
              <a:sym typeface="Cinzel Medium"/>
            </a:endParaRPr>
          </a:p>
        </p:txBody>
      </p:sp>
      <p:sp>
        <p:nvSpPr>
          <p:cNvPr id="270" name="Google Shape;270;p33"/>
          <p:cNvSpPr/>
          <p:nvPr/>
        </p:nvSpPr>
        <p:spPr>
          <a:xfrm>
            <a:off x="6425375" y="374425"/>
            <a:ext cx="1409700" cy="11082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rPr>
              <a:t>Calibration Logic</a:t>
            </a:r>
            <a:endParaRPr>
              <a:solidFill>
                <a:schemeClr val="dk1"/>
              </a:solidFill>
              <a:latin typeface="Cinzel Medium"/>
              <a:ea typeface="Cinzel Medium"/>
              <a:cs typeface="Cinzel Medium"/>
              <a:sym typeface="Cinzel Medium"/>
            </a:endParaRPr>
          </a:p>
        </p:txBody>
      </p:sp>
      <p:sp>
        <p:nvSpPr>
          <p:cNvPr id="271" name="Google Shape;271;p33"/>
          <p:cNvSpPr/>
          <p:nvPr/>
        </p:nvSpPr>
        <p:spPr>
          <a:xfrm>
            <a:off x="6425375" y="3660875"/>
            <a:ext cx="1409700" cy="11082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rPr>
              <a:t>Move tracking logic</a:t>
            </a:r>
            <a:endParaRPr>
              <a:solidFill>
                <a:schemeClr val="dk1"/>
              </a:solidFill>
              <a:latin typeface="Cinzel Medium"/>
              <a:ea typeface="Cinzel Medium"/>
              <a:cs typeface="Cinzel Medium"/>
              <a:sym typeface="Cinzel Medium"/>
            </a:endParaRPr>
          </a:p>
        </p:txBody>
      </p:sp>
      <p:cxnSp>
        <p:nvCxnSpPr>
          <p:cNvPr id="272" name="Google Shape;272;p33"/>
          <p:cNvCxnSpPr/>
          <p:nvPr/>
        </p:nvCxnSpPr>
        <p:spPr>
          <a:xfrm flipH="1" rot="10800000">
            <a:off x="5283513" y="1448250"/>
            <a:ext cx="925200" cy="569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273" name="Google Shape;273;p33"/>
          <p:cNvCxnSpPr/>
          <p:nvPr/>
        </p:nvCxnSpPr>
        <p:spPr>
          <a:xfrm flipH="1" rot="10800000">
            <a:off x="5283513" y="2759250"/>
            <a:ext cx="945600" cy="141000"/>
          </a:xfrm>
          <a:prstGeom prst="straightConnector1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4" name="Google Shape;274;p33"/>
          <p:cNvCxnSpPr>
            <a:endCxn id="271" idx="0"/>
          </p:cNvCxnSpPr>
          <p:nvPr/>
        </p:nvCxnSpPr>
        <p:spPr>
          <a:xfrm flipH="1">
            <a:off x="7130225" y="3125975"/>
            <a:ext cx="30600" cy="5349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5" name="Google Shape;275;p33"/>
          <p:cNvCxnSpPr/>
          <p:nvPr/>
        </p:nvCxnSpPr>
        <p:spPr>
          <a:xfrm rot="10800000">
            <a:off x="5174525" y="3342900"/>
            <a:ext cx="1095600" cy="7887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6" name="Google Shape;276;p33"/>
          <p:cNvCxnSpPr/>
          <p:nvPr/>
        </p:nvCxnSpPr>
        <p:spPr>
          <a:xfrm flipH="1">
            <a:off x="5419950" y="2421200"/>
            <a:ext cx="860400" cy="20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7" name="Google Shape;277;p33"/>
          <p:cNvSpPr/>
          <p:nvPr/>
        </p:nvSpPr>
        <p:spPr>
          <a:xfrm>
            <a:off x="8014000" y="1483450"/>
            <a:ext cx="1055100" cy="232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rPr>
              <a:t>Current Game JSON</a:t>
            </a:r>
            <a:endParaRPr>
              <a:solidFill>
                <a:schemeClr val="dk1"/>
              </a:solidFill>
              <a:latin typeface="Cinzel Medium"/>
              <a:ea typeface="Cinzel Medium"/>
              <a:cs typeface="Cinzel Medium"/>
              <a:sym typeface="Cinzel Medium"/>
            </a:endParaRPr>
          </a:p>
        </p:txBody>
      </p:sp>
      <p:cxnSp>
        <p:nvCxnSpPr>
          <p:cNvPr id="278" name="Google Shape;278;p33"/>
          <p:cNvCxnSpPr/>
          <p:nvPr/>
        </p:nvCxnSpPr>
        <p:spPr>
          <a:xfrm>
            <a:off x="8052200" y="813200"/>
            <a:ext cx="717000" cy="6042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9" name="Google Shape;279;p33"/>
          <p:cNvCxnSpPr/>
          <p:nvPr/>
        </p:nvCxnSpPr>
        <p:spPr>
          <a:xfrm flipH="1" rot="10800000">
            <a:off x="8011250" y="3967900"/>
            <a:ext cx="665700" cy="3378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0" name="Google Shape;280;p33"/>
          <p:cNvSpPr txBox="1"/>
          <p:nvPr>
            <p:ph type="title"/>
          </p:nvPr>
        </p:nvSpPr>
        <p:spPr>
          <a:xfrm>
            <a:off x="8078375" y="4748875"/>
            <a:ext cx="10656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 14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C273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4"/>
          <p:cNvPicPr preferRelativeResize="0"/>
          <p:nvPr/>
        </p:nvPicPr>
        <p:blipFill rotWithShape="1">
          <a:blip r:embed="rId3">
            <a:alphaModFix amt="6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4"/>
          <p:cNvPicPr preferRelativeResize="0"/>
          <p:nvPr/>
        </p:nvPicPr>
        <p:blipFill rotWithShape="1">
          <a:blip r:embed="rId3">
            <a:alphaModFix amt="63000"/>
          </a:blip>
          <a:srcRect b="1057" l="0" r="12937" t="1057"/>
          <a:stretch/>
        </p:blipFill>
        <p:spPr>
          <a:xfrm>
            <a:off x="4574875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4"/>
          <p:cNvSpPr txBox="1"/>
          <p:nvPr>
            <p:ph type="ctrTitle"/>
          </p:nvPr>
        </p:nvSpPr>
        <p:spPr>
          <a:xfrm>
            <a:off x="311708" y="597406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700">
                <a:latin typeface="Cinzel"/>
                <a:ea typeface="Cinzel"/>
                <a:cs typeface="Cinzel"/>
                <a:sym typeface="Cinzel"/>
              </a:rPr>
              <a:t>FINAL PRODUCT</a:t>
            </a:r>
            <a:endParaRPr b="1" sz="6700">
              <a:latin typeface="Cinzel"/>
              <a:ea typeface="Cinzel"/>
              <a:cs typeface="Cinzel"/>
              <a:sym typeface="Cinzel"/>
            </a:endParaRPr>
          </a:p>
        </p:txBody>
      </p:sp>
      <p:pic>
        <p:nvPicPr>
          <p:cNvPr id="288" name="Google Shape;28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5000" y="304575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3045758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5"/>
          <p:cNvPicPr preferRelativeResize="0"/>
          <p:nvPr/>
        </p:nvPicPr>
        <p:blipFill rotWithShape="1">
          <a:blip r:embed="rId3">
            <a:alphaModFix amt="4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5"/>
          <p:cNvPicPr preferRelativeResize="0"/>
          <p:nvPr/>
        </p:nvPicPr>
        <p:blipFill rotWithShape="1">
          <a:blip r:embed="rId3">
            <a:alphaModFix amt="4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Initial UI Design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7" name="Google Shape;29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488" y="1323938"/>
            <a:ext cx="7439025" cy="307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5"/>
          <p:cNvSpPr txBox="1"/>
          <p:nvPr>
            <p:ph type="title"/>
          </p:nvPr>
        </p:nvSpPr>
        <p:spPr>
          <a:xfrm>
            <a:off x="8078375" y="4748875"/>
            <a:ext cx="10656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 2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6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6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Hough Lines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6" name="Google Shape;306;p36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2-5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07" name="Google Shape;307;p36" title="hough_800x800_result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9152" y="865325"/>
            <a:ext cx="3215800" cy="321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5126" y="4321300"/>
            <a:ext cx="4343850" cy="38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7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7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Edge Detection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16" name="Google Shape;316;p37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2-8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17" name="Google Shape;317;p37"/>
          <p:cNvPicPr preferRelativeResize="0"/>
          <p:nvPr/>
        </p:nvPicPr>
        <p:blipFill rotWithShape="1">
          <a:blip r:embed="rId4">
            <a:alphaModFix/>
          </a:blip>
          <a:srcRect b="21612" l="0" r="33284" t="8015"/>
          <a:stretch/>
        </p:blipFill>
        <p:spPr>
          <a:xfrm>
            <a:off x="1910096" y="1528675"/>
            <a:ext cx="5323799" cy="26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8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8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Aperture Size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5" name="Google Shape;325;p38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2-8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26" name="Google Shape;32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650" y="2263812"/>
            <a:ext cx="4467375" cy="61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8"/>
          <p:cNvPicPr preferRelativeResize="0"/>
          <p:nvPr/>
        </p:nvPicPr>
        <p:blipFill rotWithShape="1">
          <a:blip r:embed="rId5">
            <a:alphaModFix/>
          </a:blip>
          <a:srcRect b="0" l="0" r="0" t="5607"/>
          <a:stretch/>
        </p:blipFill>
        <p:spPr>
          <a:xfrm>
            <a:off x="5632000" y="245125"/>
            <a:ext cx="2824050" cy="20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32000" y="2571745"/>
            <a:ext cx="2824050" cy="2188642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8"/>
          <p:cNvSpPr txBox="1"/>
          <p:nvPr/>
        </p:nvSpPr>
        <p:spPr>
          <a:xfrm>
            <a:off x="4002650" y="975000"/>
            <a:ext cx="492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rPr>
              <a:t>Aperture 9:</a:t>
            </a:r>
            <a:endParaRPr sz="1800">
              <a:solidFill>
                <a:schemeClr val="dk1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330" name="Google Shape;330;p38"/>
          <p:cNvSpPr txBox="1"/>
          <p:nvPr/>
        </p:nvSpPr>
        <p:spPr>
          <a:xfrm>
            <a:off x="4002650" y="3731100"/>
            <a:ext cx="492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rPr>
              <a:t>Aperture 3:</a:t>
            </a:r>
            <a:endParaRPr sz="1800">
              <a:solidFill>
                <a:schemeClr val="dk1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9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9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Project Deliverables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8" name="Google Shape;338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➔"/>
            </a:pPr>
            <a:r>
              <a:rPr lang="en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Calibrate the device</a:t>
            </a:r>
            <a:br>
              <a:rPr lang="en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➔"/>
            </a:pPr>
            <a:r>
              <a:rPr lang="en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Locate moving objects in visual data.</a:t>
            </a:r>
            <a:br>
              <a:rPr lang="en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➔"/>
            </a:pPr>
            <a:r>
              <a:rPr lang="en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Store the sequence of chess moves in a file without user input.</a:t>
            </a:r>
            <a:br>
              <a:rPr lang="en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➔"/>
            </a:pPr>
            <a:r>
              <a:rPr lang="en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Allow for players to play timed games</a:t>
            </a:r>
            <a:br>
              <a:rPr lang="en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ill Sans"/>
              <a:buChar char="➔"/>
            </a:pPr>
            <a:r>
              <a:rPr lang="en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Provide post-game analysis of which move(s) were significantly impactful to the outcome of the match.</a:t>
            </a:r>
            <a:endParaRPr sz="21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0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0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Thresholds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46" name="Google Shape;346;p40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2-8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47" name="Google Shape;34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650" y="2263812"/>
            <a:ext cx="4467375" cy="61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4025" y="292625"/>
            <a:ext cx="2737593" cy="21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4028" y="2614475"/>
            <a:ext cx="2737596" cy="213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0"/>
          <p:cNvSpPr txBox="1"/>
          <p:nvPr/>
        </p:nvSpPr>
        <p:spPr>
          <a:xfrm>
            <a:off x="4505650" y="950700"/>
            <a:ext cx="492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rPr>
              <a:t>(40, 80):</a:t>
            </a:r>
            <a:endParaRPr sz="1800">
              <a:solidFill>
                <a:schemeClr val="dk1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  <p:sp>
        <p:nvSpPr>
          <p:cNvPr id="351" name="Google Shape;351;p40"/>
          <p:cNvSpPr txBox="1"/>
          <p:nvPr/>
        </p:nvSpPr>
        <p:spPr>
          <a:xfrm>
            <a:off x="4503096" y="3583425"/>
            <a:ext cx="4925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rPr>
              <a:t>(60, 30)</a:t>
            </a:r>
            <a:r>
              <a:rPr lang="en" sz="18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rPr>
              <a:t>:</a:t>
            </a:r>
            <a:endParaRPr sz="1800">
              <a:solidFill>
                <a:schemeClr val="dk1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5902"/>
            <a:ext cx="9144000" cy="4991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0" r="0" t="13225"/>
          <a:stretch/>
        </p:blipFill>
        <p:spPr>
          <a:xfrm>
            <a:off x="0" y="0"/>
            <a:ext cx="9144003" cy="526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2"/>
          <p:cNvPicPr preferRelativeResize="0"/>
          <p:nvPr/>
        </p:nvPicPr>
        <p:blipFill rotWithShape="1">
          <a:blip r:embed="rId3">
            <a:alphaModFix/>
          </a:blip>
          <a:srcRect b="0" l="31950" r="0" t="0"/>
          <a:stretch/>
        </p:blipFill>
        <p:spPr>
          <a:xfrm>
            <a:off x="1460850" y="75900"/>
            <a:ext cx="6222300" cy="499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3"/>
          <p:cNvPicPr preferRelativeResize="0"/>
          <p:nvPr/>
        </p:nvPicPr>
        <p:blipFill rotWithShape="1">
          <a:blip r:embed="rId3">
            <a:alphaModFix amt="4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3"/>
          <p:cNvPicPr preferRelativeResize="0"/>
          <p:nvPr/>
        </p:nvPicPr>
        <p:blipFill rotWithShape="1">
          <a:blip r:embed="rId3">
            <a:alphaModFix amt="4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Training Model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9" name="Google Shape;369;p43"/>
          <p:cNvSpPr txBox="1"/>
          <p:nvPr>
            <p:ph type="title"/>
          </p:nvPr>
        </p:nvSpPr>
        <p:spPr>
          <a:xfrm>
            <a:off x="8078375" y="4748875"/>
            <a:ext cx="10656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 13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70" name="Google Shape;37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3025" y="1106025"/>
            <a:ext cx="3777950" cy="36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4"/>
          <p:cNvPicPr preferRelativeResize="0"/>
          <p:nvPr/>
        </p:nvPicPr>
        <p:blipFill rotWithShape="1">
          <a:blip r:embed="rId3">
            <a:alphaModFix/>
          </a:blip>
          <a:srcRect b="50370" l="8446" r="89810" t="48129"/>
          <a:stretch/>
        </p:blipFill>
        <p:spPr>
          <a:xfrm>
            <a:off x="0" y="0"/>
            <a:ext cx="92442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45"/>
          <p:cNvPicPr preferRelativeResize="0"/>
          <p:nvPr/>
        </p:nvPicPr>
        <p:blipFill rotWithShape="1">
          <a:blip r:embed="rId3">
            <a:alphaModFix/>
          </a:blip>
          <a:srcRect b="35418" l="26584" r="54110" t="35224"/>
          <a:stretch/>
        </p:blipFill>
        <p:spPr>
          <a:xfrm>
            <a:off x="1956950" y="0"/>
            <a:ext cx="52301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6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6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Move Tracking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88" name="Google Shape;388;p46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2-8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89" name="Google Shape;38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0900" y="1279774"/>
            <a:ext cx="7002200" cy="2937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6"/>
          <p:cNvSpPr txBox="1"/>
          <p:nvPr/>
        </p:nvSpPr>
        <p:spPr>
          <a:xfrm>
            <a:off x="4003350" y="4174100"/>
            <a:ext cx="113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rPr>
              <a:t>Camera</a:t>
            </a:r>
            <a:endParaRPr sz="1800">
              <a:solidFill>
                <a:schemeClr val="dk1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47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7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PGN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98" name="Google Shape;398;p47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2-8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99" name="Google Shape;39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100" y="1282700"/>
            <a:ext cx="8121800" cy="304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Project Subcategories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419200"/>
            <a:ext cx="6326400" cy="35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Calibration</a:t>
            </a:r>
            <a:b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Move Tracking</a:t>
            </a:r>
            <a:b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Determining Good vs Bad Frames</a:t>
            </a:r>
            <a:b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Building An App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78" name="Google Shape;78;p16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 2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150" y="1343900"/>
            <a:ext cx="3901850" cy="292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Calibration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7" name="Google Shape;87;p17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2-5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8050" y="1343900"/>
            <a:ext cx="3075800" cy="3075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" name="Google Shape;89;p17"/>
          <p:cNvCxnSpPr/>
          <p:nvPr/>
        </p:nvCxnSpPr>
        <p:spPr>
          <a:xfrm>
            <a:off x="3952750" y="2838951"/>
            <a:ext cx="1581000" cy="5100"/>
          </a:xfrm>
          <a:prstGeom prst="straightConnector1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" name="Google Shape;90;p17"/>
          <p:cNvCxnSpPr/>
          <p:nvPr/>
        </p:nvCxnSpPr>
        <p:spPr>
          <a:xfrm>
            <a:off x="8078375" y="2804551"/>
            <a:ext cx="1729500" cy="6600"/>
          </a:xfrm>
          <a:prstGeom prst="straightConnector1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Calibration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8" name="Google Shape;98;p18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2-5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963012"/>
            <a:ext cx="3746301" cy="3693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18"/>
          <p:cNvCxnSpPr/>
          <p:nvPr/>
        </p:nvCxnSpPr>
        <p:spPr>
          <a:xfrm>
            <a:off x="-310550" y="2807208"/>
            <a:ext cx="1581000" cy="5100"/>
          </a:xfrm>
          <a:prstGeom prst="straightConnector1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01" name="Google Shape;10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150" y="1239464"/>
            <a:ext cx="4015375" cy="3135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" name="Google Shape;102;p18"/>
          <p:cNvCxnSpPr/>
          <p:nvPr/>
        </p:nvCxnSpPr>
        <p:spPr>
          <a:xfrm flipH="1" rot="10800000">
            <a:off x="3490063" y="2798050"/>
            <a:ext cx="1479600" cy="23400"/>
          </a:xfrm>
          <a:prstGeom prst="straightConnector1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mc:AlternateContent>
    <mc:Choice Requires="p14">
      <p:transition spd="slow" p14:dur="2500">
        <p:push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Project Subcategories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311700" y="1419200"/>
            <a:ext cx="6326400" cy="30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Calibration</a:t>
            </a:r>
            <a:b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Move Tracking</a:t>
            </a:r>
            <a:b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Determining Good vs Bad Frames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4638575" y="1419200"/>
            <a:ext cx="3401100" cy="30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4191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ill Sans"/>
              <a:buChar char="➔"/>
            </a:pPr>
            <a:r>
              <a:rPr lang="en" sz="30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Building An App</a:t>
            </a:r>
            <a:endParaRPr sz="30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12" name="Google Shape;112;p19"/>
          <p:cNvCxnSpPr/>
          <p:nvPr/>
        </p:nvCxnSpPr>
        <p:spPr>
          <a:xfrm>
            <a:off x="829675" y="1767250"/>
            <a:ext cx="18105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Move Tracking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0" name="Google Shape;120;p20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2-8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5496" y="1161288"/>
            <a:ext cx="3493008" cy="3493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5496" y="1161288"/>
            <a:ext cx="3493008" cy="3493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E2C0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1"/>
          <p:cNvPicPr preferRelativeResize="0"/>
          <p:nvPr/>
        </p:nvPicPr>
        <p:blipFill rotWithShape="1">
          <a:blip r:embed="rId3">
            <a:alphaModFix amt="23000"/>
          </a:blip>
          <a:srcRect b="1057" l="12937" r="0" t="1057"/>
          <a:stretch/>
        </p:blipFill>
        <p:spPr>
          <a:xfrm>
            <a:off x="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 rotWithShape="1">
          <a:blip r:embed="rId3">
            <a:alphaModFix amt="23000"/>
          </a:blip>
          <a:srcRect b="1057" l="0" r="12937" t="1057"/>
          <a:stretch/>
        </p:blipFill>
        <p:spPr>
          <a:xfrm>
            <a:off x="4572000" y="0"/>
            <a:ext cx="4574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20">
                <a:latin typeface="Gill Sans"/>
                <a:ea typeface="Gill Sans"/>
                <a:cs typeface="Gill Sans"/>
                <a:sym typeface="Gill Sans"/>
              </a:rPr>
              <a:t>Piece Captures</a:t>
            </a:r>
            <a:endParaRPr b="1" sz="322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0" name="Google Shape;130;p21"/>
          <p:cNvSpPr txBox="1"/>
          <p:nvPr>
            <p:ph type="title"/>
          </p:nvPr>
        </p:nvSpPr>
        <p:spPr>
          <a:xfrm>
            <a:off x="8078375" y="4748875"/>
            <a:ext cx="938400" cy="4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Gill Sans"/>
                <a:ea typeface="Gill Sans"/>
                <a:cs typeface="Gill Sans"/>
                <a:sym typeface="Gill Sans"/>
              </a:rPr>
              <a:t>Weeks 2-8</a:t>
            </a:r>
            <a:endParaRPr b="1" sz="12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6900" y="1158550"/>
            <a:ext cx="3490200" cy="34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26900" y="1158550"/>
            <a:ext cx="3490200" cy="34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med">
        <p14:flip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